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4a" Extension="m4a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Gotham" charset="1" panose="00000000000000000000"/>
      <p:regular r:id="rId13"/>
    </p:embeddedFont>
    <p:embeddedFont>
      <p:font typeface="Gotham Bold" charset="1" panose="00000000000000000000"/>
      <p:regular r:id="rId14"/>
    </p:embeddedFont>
    <p:embeddedFont>
      <p:font typeface="Poppins" charset="1" panose="00000500000000000000"/>
      <p:regular r:id="rId15"/>
    </p:embeddedFont>
    <p:embeddedFont>
      <p:font typeface="Gotham Italics" charset="1" panose="00000000000000000000"/>
      <p:regular r:id="rId16"/>
    </p:embeddedFont>
    <p:embeddedFont>
      <p:font typeface="Sigher" charset="1" panose="00000000000000000000"/>
      <p:regular r:id="rId17"/>
    </p:embeddedFont>
    <p:embeddedFont>
      <p:font typeface="Gotham Bold Italics" charset="1" panose="020000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20.svg" Type="http://schemas.openxmlformats.org/officeDocument/2006/relationships/image"/><Relationship Id="rId8" Target="../media/aAHAzmgw-Nk.m4a" Type="http://schemas.microsoft.com/office/2007/relationships/media"/><Relationship Id="rId9" Target="../media/aAHAzmgw-Nk.m4a" Type="http://schemas.openxmlformats.org/officeDocument/2006/relationships/audio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VAHAzcU-gck.mp4" Type="http://schemas.openxmlformats.org/officeDocument/2006/relationships/video"/><Relationship Id="rId4" Target="../media/VAHAzcU-gck.mp4" Type="http://schemas.microsoft.com/office/2007/relationships/media"/><Relationship Id="rId5" Target="../media/image17.jpeg" Type="http://schemas.openxmlformats.org/officeDocument/2006/relationships/image"/><Relationship Id="rId6" Target="../media/VAHAzSUawA4.mp4" Type="http://schemas.openxmlformats.org/officeDocument/2006/relationships/video"/><Relationship Id="rId7" Target="../media/VAHAzSUawA4.mp4" Type="http://schemas.microsoft.com/office/2007/relationships/media"/><Relationship Id="rId8" Target="../media/image1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http://flowstatestudio.in/#about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468512" y="-353712"/>
            <a:ext cx="10994424" cy="1099442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85725" cap="sq">
              <a:solidFill>
                <a:srgbClr val="EBAE1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9140065"/>
            <a:ext cx="945880" cy="236470"/>
          </a:xfrm>
          <a:custGeom>
            <a:avLst/>
            <a:gdLst/>
            <a:ahLst/>
            <a:cxnLst/>
            <a:rect r="r" b="b" t="t" l="l"/>
            <a:pathLst>
              <a:path h="236470" w="945880">
                <a:moveTo>
                  <a:pt x="0" y="0"/>
                </a:moveTo>
                <a:lnTo>
                  <a:pt x="945880" y="0"/>
                </a:lnTo>
                <a:lnTo>
                  <a:pt x="945880" y="236470"/>
                </a:lnTo>
                <a:lnTo>
                  <a:pt x="0" y="23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384897" y="5379918"/>
            <a:ext cx="6059445" cy="6059445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0A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720762" y="6964430"/>
            <a:ext cx="2000810" cy="4114800"/>
          </a:xfrm>
          <a:custGeom>
            <a:avLst/>
            <a:gdLst/>
            <a:ahLst/>
            <a:cxnLst/>
            <a:rect r="r" b="b" t="t" l="l"/>
            <a:pathLst>
              <a:path h="4114800" w="2000810">
                <a:moveTo>
                  <a:pt x="0" y="0"/>
                </a:moveTo>
                <a:lnTo>
                  <a:pt x="2000810" y="0"/>
                </a:lnTo>
                <a:lnTo>
                  <a:pt x="20008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204881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514350" cap="sq">
              <a:solidFill>
                <a:srgbClr val="5A70AF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3373132" y="4114076"/>
            <a:ext cx="12198237" cy="2291464"/>
            <a:chOff x="0" y="0"/>
            <a:chExt cx="3212705" cy="6035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12704" cy="603513"/>
            </a:xfrm>
            <a:custGeom>
              <a:avLst/>
              <a:gdLst/>
              <a:ahLst/>
              <a:cxnLst/>
              <a:rect r="r" b="b" t="t" l="l"/>
              <a:pathLst>
                <a:path h="603513" w="3212704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-9965724" y="-1383136"/>
            <a:ext cx="10994424" cy="10994424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0AF">
                <a:alpha val="11765"/>
              </a:srgbClr>
            </a:solidFill>
            <a:ln w="514350" cap="sq">
              <a:solidFill>
                <a:srgbClr val="D5B66B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7706348" y="933753"/>
            <a:ext cx="2875304" cy="2875304"/>
          </a:xfrm>
          <a:custGeom>
            <a:avLst/>
            <a:gdLst/>
            <a:ahLst/>
            <a:cxnLst/>
            <a:rect r="r" b="b" t="t" l="l"/>
            <a:pathLst>
              <a:path h="2875304" w="2875304">
                <a:moveTo>
                  <a:pt x="0" y="0"/>
                </a:moveTo>
                <a:lnTo>
                  <a:pt x="2875304" y="0"/>
                </a:lnTo>
                <a:lnTo>
                  <a:pt x="2875304" y="2875304"/>
                </a:lnTo>
                <a:lnTo>
                  <a:pt x="0" y="2875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4738944" y="5183608"/>
            <a:ext cx="8810112" cy="1296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spc="207">
                <a:solidFill>
                  <a:srgbClr val="5A70AF"/>
                </a:solidFill>
                <a:latin typeface="Gotham"/>
                <a:ea typeface="Gotham"/>
                <a:cs typeface="Gotham"/>
                <a:sym typeface="Gotham"/>
              </a:rPr>
              <a:t>Cultivating Mindfulness Through Creative Flow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564241" y="3990251"/>
            <a:ext cx="11159517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b="true" sz="6399" spc="895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ZENDOODLE ART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047822" y="9217588"/>
            <a:ext cx="10513828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224">
                <a:solidFill>
                  <a:srgbClr val="EDAE0B"/>
                </a:solidFill>
                <a:latin typeface="Poppins"/>
                <a:ea typeface="Poppins"/>
                <a:cs typeface="Poppins"/>
                <a:sym typeface="Poppins"/>
              </a:rPr>
              <a:t>WORKSHOP FOR ALL AGE GROUPS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spc="1224">
                <a:solidFill>
                  <a:srgbClr val="EDAE0B"/>
                </a:solidFill>
                <a:latin typeface="Poppins"/>
                <a:ea typeface="Poppins"/>
                <a:cs typeface="Poppins"/>
                <a:sym typeface="Poppins"/>
              </a:rPr>
              <a:t>BY NANCCY MEHTA</a:t>
            </a:r>
          </a:p>
        </p:txBody>
      </p:sp>
      <p:pic>
        <p:nvPicPr>
          <p:cNvPr name="Picture 23" id="23">
            <a:hlinkClick action="ppaction://media"/>
          </p:cNvPr>
          <p:cNvPicPr>
            <a:picLocks noChangeAspect="true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23"/>
                </p:tgtEl>
              </p:cBhvr>
            </p:cmd>
            <p:audio>
              <p:cMediaNode vol="45000" showWhenStopped="false">
                <p:cTn/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73119" y="-1315898"/>
            <a:ext cx="3499668" cy="13405540"/>
            <a:chOff x="0" y="0"/>
            <a:chExt cx="21219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ln w="19050" cap="sq">
              <a:solidFill>
                <a:srgbClr val="EDAE0B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965668" y="-5606768"/>
            <a:ext cx="10994424" cy="1099442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57150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06082" y="1952203"/>
            <a:ext cx="992463" cy="99246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0A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  <a:ea typeface="Gotham"/>
                  <a:cs typeface="Gotham"/>
                  <a:sym typeface="Gotham"/>
                </a:rPr>
                <a:t>1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48235" y="4447339"/>
            <a:ext cx="508158" cy="543805"/>
            <a:chOff x="0" y="0"/>
            <a:chExt cx="812800" cy="8698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4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48235" y="3107362"/>
            <a:ext cx="508158" cy="543805"/>
            <a:chOff x="0" y="0"/>
            <a:chExt cx="812800" cy="86981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2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48235" y="5115753"/>
            <a:ext cx="508158" cy="543805"/>
            <a:chOff x="0" y="0"/>
            <a:chExt cx="812800" cy="86981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5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48235" y="3776486"/>
            <a:ext cx="508158" cy="543805"/>
            <a:chOff x="0" y="0"/>
            <a:chExt cx="812800" cy="86981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3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48235" y="5784877"/>
            <a:ext cx="508158" cy="543805"/>
            <a:chOff x="0" y="0"/>
            <a:chExt cx="812800" cy="86981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6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2898696" y="2791602"/>
            <a:ext cx="6727836" cy="1916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96"/>
              </a:lnSpc>
            </a:pPr>
            <a:r>
              <a:rPr lang="en-US" b="true" sz="14738" spc="736">
                <a:solidFill>
                  <a:srgbClr val="EBAE11"/>
                </a:solidFill>
                <a:latin typeface="Gotham Bold"/>
                <a:ea typeface="Gotham Bold"/>
                <a:cs typeface="Gotham Bold"/>
                <a:sym typeface="Gotham Bold"/>
              </a:rPr>
              <a:t>Hello,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3945801">
            <a:off x="13901703" y="6454980"/>
            <a:ext cx="1577153" cy="3243522"/>
          </a:xfrm>
          <a:custGeom>
            <a:avLst/>
            <a:gdLst/>
            <a:ahLst/>
            <a:cxnLst/>
            <a:rect r="r" b="b" t="t" l="l"/>
            <a:pathLst>
              <a:path h="3243522" w="1577153">
                <a:moveTo>
                  <a:pt x="0" y="0"/>
                </a:moveTo>
                <a:lnTo>
                  <a:pt x="1577153" y="0"/>
                </a:lnTo>
                <a:lnTo>
                  <a:pt x="1577153" y="3243522"/>
                </a:lnTo>
                <a:lnTo>
                  <a:pt x="0" y="3243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04881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6262614" y="0"/>
            <a:ext cx="2875304" cy="2875304"/>
          </a:xfrm>
          <a:custGeom>
            <a:avLst/>
            <a:gdLst/>
            <a:ahLst/>
            <a:cxnLst/>
            <a:rect r="r" b="b" t="t" l="l"/>
            <a:pathLst>
              <a:path h="2875304" w="2875304">
                <a:moveTo>
                  <a:pt x="0" y="0"/>
                </a:moveTo>
                <a:lnTo>
                  <a:pt x="2875304" y="0"/>
                </a:lnTo>
                <a:lnTo>
                  <a:pt x="2875304" y="2875304"/>
                </a:lnTo>
                <a:lnTo>
                  <a:pt x="0" y="2875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225010" y="270909"/>
            <a:ext cx="11694131" cy="7805832"/>
          </a:xfrm>
          <a:custGeom>
            <a:avLst/>
            <a:gdLst/>
            <a:ahLst/>
            <a:cxnLst/>
            <a:rect r="r" b="b" t="t" l="l"/>
            <a:pathLst>
              <a:path h="7805832" w="11694131">
                <a:moveTo>
                  <a:pt x="0" y="0"/>
                </a:moveTo>
                <a:lnTo>
                  <a:pt x="11694131" y="0"/>
                </a:lnTo>
                <a:lnTo>
                  <a:pt x="11694131" y="7805832"/>
                </a:lnTo>
                <a:lnTo>
                  <a:pt x="0" y="7805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3945801">
            <a:off x="13457192" y="7098553"/>
            <a:ext cx="4776403" cy="4776403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AE11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3024989" y="6052870"/>
            <a:ext cx="6884793" cy="2843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4"/>
              </a:lnSpc>
            </a:pPr>
            <a:r>
              <a:rPr lang="en-US" sz="2100" spc="-197">
                <a:solidFill>
                  <a:srgbClr val="1E1B1C"/>
                </a:solidFill>
                <a:latin typeface="Gotham"/>
                <a:ea typeface="Gotham"/>
                <a:cs typeface="Gotham"/>
                <a:sym typeface="Gotham"/>
              </a:rPr>
              <a:t>Doodling is a powerful language—where lines speak what words cannot.</a:t>
            </a:r>
          </a:p>
          <a:p>
            <a:pPr algn="l">
              <a:lnSpc>
                <a:spcPts val="3234"/>
              </a:lnSpc>
            </a:pPr>
            <a:r>
              <a:rPr lang="en-US" sz="2100" spc="-197">
                <a:solidFill>
                  <a:srgbClr val="1E1B1C"/>
                </a:solidFill>
                <a:latin typeface="Gotham"/>
                <a:ea typeface="Gotham"/>
                <a:cs typeface="Gotham"/>
                <a:sym typeface="Gotham"/>
              </a:rPr>
              <a:t>At FLow State Studio, the goal is to help students grow artistically while gently building their self-belief and inventiveness. We hold a deep belief that Zen is a way of living—one that brings balance, clarity, and enrichment, and finds its most natural expression through mindful art.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024989" y="4755763"/>
            <a:ext cx="6598813" cy="590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8"/>
              </a:lnSpc>
            </a:pPr>
            <a:r>
              <a:rPr lang="en-US" b="true" sz="3470">
                <a:solidFill>
                  <a:srgbClr val="1800AD"/>
                </a:solidFill>
                <a:latin typeface="Gotham Bold"/>
                <a:ea typeface="Gotham Bold"/>
                <a:cs typeface="Gotham Bold"/>
                <a:sym typeface="Gotham Bold"/>
              </a:rPr>
              <a:t>I’m Nanccy Mehta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024989" y="5311253"/>
            <a:ext cx="5045329" cy="322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8"/>
              </a:lnSpc>
            </a:pPr>
            <a:r>
              <a:rPr lang="en-US" sz="1927" i="true">
                <a:solidFill>
                  <a:srgbClr val="5A70AF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Artist, Flow State Studio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943361" y="8010066"/>
            <a:ext cx="4033689" cy="1976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E"/>
                </a:solidFill>
                <a:latin typeface="Sigher"/>
                <a:ea typeface="Sigher"/>
                <a:cs typeface="Sigher"/>
                <a:sym typeface="Sigher"/>
              </a:rPr>
              <a:t>9+Years Experience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E"/>
                </a:solidFill>
                <a:latin typeface="Sigher"/>
                <a:ea typeface="Sigher"/>
                <a:cs typeface="Sigher"/>
                <a:sym typeface="Sigher"/>
              </a:rPr>
              <a:t>100+Workshops Completed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E"/>
                </a:solidFill>
                <a:latin typeface="Sigher"/>
                <a:ea typeface="Sigher"/>
                <a:cs typeface="Sigher"/>
                <a:sym typeface="Sigher"/>
              </a:rPr>
              <a:t>600+Happy Clients</a:t>
            </a:r>
          </a:p>
          <a:p>
            <a:pPr algn="ctr">
              <a:lnSpc>
                <a:spcPts val="3919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82580" y="-3503638"/>
            <a:ext cx="12753441" cy="1275344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61950" cap="sq">
              <a:solidFill>
                <a:srgbClr val="EDAE0B">
                  <a:alpha val="25882"/>
                </a:srgbClr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839671" y="1555884"/>
            <a:ext cx="5946689" cy="6363634"/>
            <a:chOff x="0" y="0"/>
            <a:chExt cx="7928919" cy="8484845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5537" t="26864" r="12616" b="7446"/>
            <a:stretch>
              <a:fillRect/>
            </a:stretch>
          </p:blipFill>
          <p:spPr>
            <a:xfrm flipH="false" flipV="false">
              <a:off x="0" y="0"/>
              <a:ext cx="7928919" cy="8484845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-1373119" y="-1315898"/>
            <a:ext cx="3499668" cy="13405540"/>
            <a:chOff x="0" y="0"/>
            <a:chExt cx="212191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ln w="19050" cap="sq">
              <a:solidFill>
                <a:srgbClr val="EDAE0B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09357" y="2648112"/>
            <a:ext cx="992463" cy="992463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0A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  <a:ea typeface="Gotham"/>
                  <a:cs typeface="Gotham"/>
                  <a:sym typeface="Gotham"/>
                </a:rPr>
                <a:t>2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51509" y="4428296"/>
            <a:ext cx="508158" cy="543805"/>
            <a:chOff x="0" y="0"/>
            <a:chExt cx="812800" cy="86981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4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51509" y="1982349"/>
            <a:ext cx="508158" cy="543805"/>
            <a:chOff x="0" y="0"/>
            <a:chExt cx="812800" cy="86981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1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51509" y="5094059"/>
            <a:ext cx="508158" cy="543805"/>
            <a:chOff x="0" y="0"/>
            <a:chExt cx="812800" cy="86981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5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51509" y="3762533"/>
            <a:ext cx="508158" cy="543805"/>
            <a:chOff x="0" y="0"/>
            <a:chExt cx="812800" cy="86981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3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951509" y="5759822"/>
            <a:ext cx="508158" cy="543805"/>
            <a:chOff x="0" y="0"/>
            <a:chExt cx="812800" cy="86981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6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973833">
            <a:off x="14297130" y="6396860"/>
            <a:ext cx="2660764" cy="3271778"/>
            <a:chOff x="0" y="0"/>
            <a:chExt cx="3547686" cy="4362370"/>
          </a:xfrm>
        </p:grpSpPr>
        <p:pic>
          <p:nvPicPr>
            <p:cNvPr name="Picture 29" id="29"/>
            <p:cNvPicPr>
              <a:picLocks noChangeAspect="true"/>
            </p:cNvPicPr>
            <p:nvPr/>
          </p:nvPicPr>
          <p:blipFill>
            <a:blip r:embed="rId3"/>
            <a:srcRect l="0" t="7777" r="0" b="0"/>
            <a:stretch>
              <a:fillRect/>
            </a:stretch>
          </p:blipFill>
          <p:spPr>
            <a:xfrm flipH="false" flipV="false">
              <a:off x="0" y="0"/>
              <a:ext cx="3547686" cy="4362370"/>
            </a:xfrm>
            <a:prstGeom prst="rect">
              <a:avLst/>
            </a:prstGeom>
          </p:spPr>
        </p:pic>
      </p:grpSp>
      <p:grpSp>
        <p:nvGrpSpPr>
          <p:cNvPr name="Group 30" id="30"/>
          <p:cNvGrpSpPr/>
          <p:nvPr/>
        </p:nvGrpSpPr>
        <p:grpSpPr>
          <a:xfrm rot="-542939">
            <a:off x="10983753" y="6432693"/>
            <a:ext cx="2636985" cy="3669773"/>
            <a:chOff x="0" y="0"/>
            <a:chExt cx="3515979" cy="4893030"/>
          </a:xfrm>
        </p:grpSpPr>
        <p:pic>
          <p:nvPicPr>
            <p:cNvPr name="Picture 31" id="31"/>
            <p:cNvPicPr>
              <a:picLocks noChangeAspect="true"/>
            </p:cNvPicPr>
            <p:nvPr/>
          </p:nvPicPr>
          <p:blipFill>
            <a:blip r:embed="rId4"/>
            <a:srcRect l="9562" t="14664" r="12529" b="4019"/>
            <a:stretch>
              <a:fillRect/>
            </a:stretch>
          </p:blipFill>
          <p:spPr>
            <a:xfrm flipH="false" flipV="false">
              <a:off x="0" y="0"/>
              <a:ext cx="3515979" cy="4893030"/>
            </a:xfrm>
            <a:prstGeom prst="rect">
              <a:avLst/>
            </a:prstGeom>
          </p:spPr>
        </p:pic>
      </p:grpSp>
      <p:sp>
        <p:nvSpPr>
          <p:cNvPr name="TextBox 32" id="32"/>
          <p:cNvSpPr txBox="true"/>
          <p:nvPr/>
        </p:nvSpPr>
        <p:spPr>
          <a:xfrm rot="0">
            <a:off x="2126549" y="533795"/>
            <a:ext cx="9406856" cy="1102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59"/>
              </a:lnSpc>
            </a:pPr>
            <a:r>
              <a:rPr lang="en-US" sz="6471" b="true">
                <a:solidFill>
                  <a:srgbClr val="EBAE11"/>
                </a:solidFill>
                <a:latin typeface="Gotham Bold"/>
                <a:ea typeface="Gotham Bold"/>
                <a:cs typeface="Gotham Bold"/>
                <a:sym typeface="Gotham Bold"/>
              </a:rPr>
              <a:t>The Art of Stillness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274580" y="3106243"/>
            <a:ext cx="7759490" cy="285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spc="5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Every person holds an inner ability to create something splendid. </a:t>
            </a:r>
          </a:p>
          <a:p>
            <a:pPr algn="l">
              <a:lnSpc>
                <a:spcPts val="3239"/>
              </a:lnSpc>
            </a:pPr>
            <a:r>
              <a:rPr lang="en-US" sz="2399" spc="5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Our vision is to awaken that creativity through mindful art practices. Using zen doodles and fusion mandalas as a foundation, my studio bridges inner calm with modern visual expression—where art becomes a flow state.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274580" y="7017701"/>
            <a:ext cx="7493335" cy="2611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5A70AF"/>
                </a:solidFill>
                <a:latin typeface="Sigher"/>
                <a:ea typeface="Sigher"/>
                <a:cs typeface="Sigher"/>
                <a:sym typeface="Sigher"/>
              </a:rPr>
              <a:t>"In the dance of the pen, we travel from complexity to simplicity—stripping away the noise of the world to find the stillness within." -Fusionmandala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882580" y="-3342297"/>
            <a:ext cx="12753441" cy="1275344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361950" cap="sq">
              <a:solidFill>
                <a:srgbClr val="EDAE0B">
                  <a:alpha val="25882"/>
                </a:srgbClr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839671" y="1555884"/>
            <a:ext cx="5473749" cy="6363634"/>
            <a:chOff x="0" y="0"/>
            <a:chExt cx="7298332" cy="8484845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6539" t="14884" r="13603" b="15485"/>
            <a:stretch>
              <a:fillRect/>
            </a:stretch>
          </p:blipFill>
          <p:spPr>
            <a:xfrm flipH="false" flipV="false">
              <a:off x="0" y="0"/>
              <a:ext cx="7298332" cy="8484845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-1373119" y="-1315898"/>
            <a:ext cx="3499668" cy="13405540"/>
            <a:chOff x="0" y="0"/>
            <a:chExt cx="212191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ln w="19050" cap="sq">
              <a:solidFill>
                <a:srgbClr val="EDAE0B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51509" y="4428296"/>
            <a:ext cx="508158" cy="543805"/>
            <a:chOff x="0" y="0"/>
            <a:chExt cx="812800" cy="86981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4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51509" y="1982349"/>
            <a:ext cx="508158" cy="543805"/>
            <a:chOff x="0" y="0"/>
            <a:chExt cx="812800" cy="86981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1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51509" y="5094059"/>
            <a:ext cx="508158" cy="543805"/>
            <a:chOff x="0" y="0"/>
            <a:chExt cx="812800" cy="86981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5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51509" y="3762533"/>
            <a:ext cx="508158" cy="543805"/>
            <a:chOff x="0" y="0"/>
            <a:chExt cx="812800" cy="86981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FD6220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3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51509" y="5759822"/>
            <a:ext cx="508158" cy="543805"/>
            <a:chOff x="0" y="0"/>
            <a:chExt cx="812800" cy="86981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6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709357" y="3315742"/>
            <a:ext cx="992463" cy="992463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0A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  <a:ea typeface="Gotham"/>
                  <a:cs typeface="Gotham"/>
                  <a:sym typeface="Gotham"/>
                </a:rPr>
                <a:t>3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951509" y="2648112"/>
            <a:ext cx="508158" cy="543805"/>
            <a:chOff x="0" y="0"/>
            <a:chExt cx="812800" cy="869819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2</a:t>
              </a: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0882580" y="7899144"/>
            <a:ext cx="5430840" cy="2144904"/>
          </a:xfrm>
          <a:custGeom>
            <a:avLst/>
            <a:gdLst/>
            <a:ahLst/>
            <a:cxnLst/>
            <a:rect r="r" b="b" t="t" l="l"/>
            <a:pathLst>
              <a:path h="2144904" w="5430840">
                <a:moveTo>
                  <a:pt x="0" y="0"/>
                </a:moveTo>
                <a:lnTo>
                  <a:pt x="5430840" y="0"/>
                </a:lnTo>
                <a:lnTo>
                  <a:pt x="5430840" y="2144904"/>
                </a:lnTo>
                <a:lnTo>
                  <a:pt x="0" y="21449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l="0" t="-32193" r="0" b="-36605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2126549" y="543320"/>
            <a:ext cx="9406856" cy="1882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19"/>
              </a:lnSpc>
            </a:pPr>
            <a:r>
              <a:rPr lang="en-US" sz="5371" b="true">
                <a:solidFill>
                  <a:srgbClr val="EBAE11"/>
                </a:solidFill>
                <a:latin typeface="Gotham Bold"/>
                <a:ea typeface="Gotham Bold"/>
                <a:cs typeface="Gotham Bold"/>
                <a:sym typeface="Gotham Bold"/>
              </a:rPr>
              <a:t>The Philosophy – Alignment &amp; Intuition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291379" y="2996323"/>
            <a:ext cx="7759490" cy="122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spc="5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Creative Birthright : Just as the stars align in our birth charts, our unique creative energy seeks expression.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274580" y="7017701"/>
            <a:ext cx="7493335" cy="1953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5A70AF"/>
                </a:solidFill>
                <a:latin typeface="Sigher"/>
                <a:ea typeface="Sigher"/>
                <a:cs typeface="Sigher"/>
                <a:sym typeface="Sigher"/>
              </a:rPr>
              <a:t>"Master the art of distilling complexity into simplicity to uncover the heartbeat of your Ikigai." -Zendoodles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291379" y="5027053"/>
            <a:ext cx="7759490" cy="1221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9"/>
              </a:lnSpc>
            </a:pPr>
            <a:r>
              <a:rPr lang="en-US" sz="2399" spc="59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The Concept of Ikigai: Finding your "reason for being" through the meditative process of drawing.</a:t>
            </a:r>
          </a:p>
        </p:txBody>
      </p:sp>
    </p:spTree>
  </p:cSld>
  <p:clrMapOvr>
    <a:masterClrMapping/>
  </p:clrMapOvr>
  <p:transition spd="slow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04120" y="2356873"/>
            <a:ext cx="5853995" cy="6870703"/>
            <a:chOff x="0" y="0"/>
            <a:chExt cx="7805327" cy="916093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8121" t="10219" r="2673" b="11351"/>
            <a:stretch>
              <a:fillRect/>
            </a:stretch>
          </p:blipFill>
          <p:spPr>
            <a:xfrm flipH="false" flipV="false">
              <a:off x="0" y="0"/>
              <a:ext cx="7805327" cy="9160937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709275" y="2387597"/>
            <a:ext cx="4119900" cy="3827852"/>
            <a:chOff x="0" y="0"/>
            <a:chExt cx="5493200" cy="5103802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2703" t="23708" r="12123" b="17011"/>
            <a:stretch>
              <a:fillRect/>
            </a:stretch>
          </p:blipFill>
          <p:spPr>
            <a:xfrm flipH="false" flipV="false">
              <a:off x="0" y="0"/>
              <a:ext cx="5493200" cy="510380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3076825" y="2387597"/>
            <a:ext cx="4087823" cy="3827852"/>
            <a:chOff x="0" y="0"/>
            <a:chExt cx="5450431" cy="510380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14884" r="0" b="14884"/>
            <a:stretch>
              <a:fillRect/>
            </a:stretch>
          </p:blipFill>
          <p:spPr>
            <a:xfrm flipH="false" flipV="false">
              <a:off x="0" y="0"/>
              <a:ext cx="5450431" cy="5103802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-1373119" y="-1315898"/>
            <a:ext cx="3499668" cy="13405540"/>
            <a:chOff x="0" y="0"/>
            <a:chExt cx="212191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ln w="19050" cap="sq">
              <a:solidFill>
                <a:srgbClr val="EDAE0B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09357" y="3983373"/>
            <a:ext cx="992463" cy="99246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0A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  <a:ea typeface="Gotham"/>
                  <a:cs typeface="Gotham"/>
                  <a:sym typeface="Gotham"/>
                </a:rPr>
                <a:t>4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51509" y="3315742"/>
            <a:ext cx="508158" cy="543805"/>
            <a:chOff x="0" y="0"/>
            <a:chExt cx="812800" cy="86981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3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51509" y="1982349"/>
            <a:ext cx="508158" cy="543805"/>
            <a:chOff x="0" y="0"/>
            <a:chExt cx="812800" cy="86981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1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51509" y="5094059"/>
            <a:ext cx="508158" cy="543805"/>
            <a:chOff x="0" y="0"/>
            <a:chExt cx="812800" cy="86981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5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51509" y="2648112"/>
            <a:ext cx="508158" cy="543805"/>
            <a:chOff x="0" y="0"/>
            <a:chExt cx="812800" cy="86981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2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51509" y="5759822"/>
            <a:ext cx="508158" cy="543805"/>
            <a:chOff x="0" y="0"/>
            <a:chExt cx="812800" cy="86981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6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514350" cap="sq">
              <a:solidFill>
                <a:srgbClr val="FD6220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3076825" y="6406535"/>
            <a:ext cx="4184586" cy="296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7732" indent="-153866" lvl="1">
              <a:lnSpc>
                <a:spcPts val="1995"/>
              </a:lnSpc>
              <a:buFont typeface="Arial"/>
              <a:buChar char="•"/>
            </a:pPr>
            <a:r>
              <a:rPr lang="en-US" b="true" sz="1425" i="true">
                <a:solidFill>
                  <a:srgbClr val="000000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The Power of Palette: How colors like blue (calm/communication) or red (passion/action) affect our mood.</a:t>
            </a:r>
          </a:p>
          <a:p>
            <a:pPr algn="l">
              <a:lnSpc>
                <a:spcPts val="1995"/>
              </a:lnSpc>
            </a:pPr>
          </a:p>
          <a:p>
            <a:pPr algn="l" marL="307732" indent="-153866" lvl="1">
              <a:lnSpc>
                <a:spcPts val="1995"/>
              </a:lnSpc>
              <a:buFont typeface="Arial"/>
              <a:buChar char="•"/>
            </a:pPr>
            <a:r>
              <a:rPr lang="en-US" b="true" sz="1425" i="true">
                <a:solidFill>
                  <a:srgbClr val="000000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Symbolism: Integrating symbols (like the Evil Eye or Lotus) to represent protection and resilience.</a:t>
            </a:r>
          </a:p>
          <a:p>
            <a:pPr algn="l">
              <a:lnSpc>
                <a:spcPts val="1995"/>
              </a:lnSpc>
            </a:pPr>
          </a:p>
          <a:p>
            <a:pPr algn="l" marL="307732" indent="-153866" lvl="1">
              <a:lnSpc>
                <a:spcPts val="1995"/>
              </a:lnSpc>
              <a:buFont typeface="Arial"/>
              <a:buChar char="•"/>
            </a:pPr>
            <a:r>
              <a:rPr lang="en-US" b="true" sz="1425" i="true">
                <a:solidFill>
                  <a:srgbClr val="000000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Visual Meditation: Learning to "see" colors and shapes as reflections of our internal state.</a:t>
            </a:r>
          </a:p>
          <a:p>
            <a:pPr algn="l">
              <a:lnSpc>
                <a:spcPts val="1995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2240890" y="363206"/>
            <a:ext cx="9406856" cy="1882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19"/>
              </a:lnSpc>
            </a:pPr>
            <a:r>
              <a:rPr lang="en-US" sz="5371" b="true">
                <a:solidFill>
                  <a:srgbClr val="EBAE11"/>
                </a:solidFill>
                <a:latin typeface="Gotham Bold"/>
                <a:ea typeface="Gotham Bold"/>
                <a:cs typeface="Gotham Bold"/>
                <a:sym typeface="Gotham Bold"/>
              </a:rPr>
              <a:t>Color </a:t>
            </a:r>
            <a:r>
              <a:rPr lang="en-US" sz="5371" b="true">
                <a:solidFill>
                  <a:srgbClr val="EBAE11"/>
                </a:solidFill>
                <a:latin typeface="Gotham Bold"/>
                <a:ea typeface="Gotham Bold"/>
                <a:cs typeface="Gotham Bold"/>
                <a:sym typeface="Gotham Bold"/>
              </a:rPr>
              <a:t>Therapy</a:t>
            </a:r>
          </a:p>
          <a:p>
            <a:pPr algn="l">
              <a:lnSpc>
                <a:spcPts val="7519"/>
              </a:lnSpc>
            </a:pPr>
            <a:r>
              <a:rPr lang="en-US" sz="5371" b="true">
                <a:solidFill>
                  <a:srgbClr val="EBAE11"/>
                </a:solidFill>
                <a:latin typeface="Gotham Bold"/>
                <a:ea typeface="Gotham Bold"/>
                <a:cs typeface="Gotham Bold"/>
                <a:sym typeface="Gotham Bold"/>
              </a:rPr>
              <a:t>Emotional Resonance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8707520" y="6303627"/>
            <a:ext cx="4119900" cy="3827852"/>
            <a:chOff x="0" y="0"/>
            <a:chExt cx="5493200" cy="5103802"/>
          </a:xfrm>
        </p:grpSpPr>
        <p:pic>
          <p:nvPicPr>
            <p:cNvPr name="Picture 35" id="35"/>
            <p:cNvPicPr>
              <a:picLocks noChangeAspect="true"/>
            </p:cNvPicPr>
            <p:nvPr/>
          </p:nvPicPr>
          <p:blipFill>
            <a:blip r:embed="rId5"/>
            <a:srcRect l="0" t="15200" r="0" b="15200"/>
            <a:stretch>
              <a:fillRect/>
            </a:stretch>
          </p:blipFill>
          <p:spPr>
            <a:xfrm flipH="false" flipV="false">
              <a:off x="0" y="0"/>
              <a:ext cx="5493200" cy="5103802"/>
            </a:xfrm>
            <a:prstGeom prst="rect">
              <a:avLst/>
            </a:prstGeom>
          </p:spPr>
        </p:pic>
      </p:grpSp>
      <p:sp>
        <p:nvSpPr>
          <p:cNvPr name="TextBox 36" id="36"/>
          <p:cNvSpPr txBox="true"/>
          <p:nvPr/>
        </p:nvSpPr>
        <p:spPr>
          <a:xfrm rot="0">
            <a:off x="2623170" y="9210675"/>
            <a:ext cx="7493335" cy="999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5A70AF"/>
                </a:solidFill>
                <a:latin typeface="Sigher"/>
                <a:ea typeface="Sigher"/>
                <a:cs typeface="Sigher"/>
                <a:sym typeface="Sigher"/>
              </a:rPr>
              <a:t>"By moving from complexity to simplicity, we learn 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5A70AF"/>
                </a:solidFill>
                <a:latin typeface="Sigher"/>
                <a:ea typeface="Sigher"/>
                <a:cs typeface="Sigher"/>
                <a:sym typeface="Sigher"/>
              </a:rPr>
              <a:t>the language of colours and the rhythm 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5A70AF"/>
                </a:solidFill>
                <a:latin typeface="Sigher"/>
                <a:ea typeface="Sigher"/>
                <a:cs typeface="Sigher"/>
                <a:sym typeface="Sigher"/>
              </a:rPr>
              <a:t>of the soul." -ZenArt</a:t>
            </a:r>
          </a:p>
        </p:txBody>
      </p:sp>
    </p:spTree>
  </p:cSld>
  <p:clrMapOvr>
    <a:masterClrMapping/>
  </p:clrMapOvr>
  <p:transition spd="slow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73119" y="-1315898"/>
            <a:ext cx="3499668" cy="13405540"/>
            <a:chOff x="0" y="0"/>
            <a:chExt cx="21219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ln w="19050" cap="sq">
              <a:solidFill>
                <a:srgbClr val="EDAE0B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09357" y="4655766"/>
            <a:ext cx="992463" cy="99246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0A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  <a:ea typeface="Gotham"/>
                  <a:cs typeface="Gotham"/>
                  <a:sym typeface="Gotham"/>
                </a:rPr>
                <a:t>5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51509" y="3320505"/>
            <a:ext cx="508158" cy="543805"/>
            <a:chOff x="0" y="0"/>
            <a:chExt cx="812800" cy="8698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3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51509" y="1987111"/>
            <a:ext cx="508158" cy="543805"/>
            <a:chOff x="0" y="0"/>
            <a:chExt cx="812800" cy="8698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1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51509" y="3988135"/>
            <a:ext cx="508158" cy="543805"/>
            <a:chOff x="0" y="0"/>
            <a:chExt cx="812800" cy="86981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4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51509" y="2652874"/>
            <a:ext cx="508158" cy="543805"/>
            <a:chOff x="0" y="0"/>
            <a:chExt cx="812800" cy="86981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2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51509" y="5764584"/>
            <a:ext cx="508158" cy="543805"/>
            <a:chOff x="0" y="0"/>
            <a:chExt cx="812800" cy="86981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6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514350" cap="sq">
              <a:solidFill>
                <a:srgbClr val="EBAE11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26" id="26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17113" r="6083" b="5540"/>
          <a:stretch>
            <a:fillRect/>
          </a:stretch>
        </p:blipFill>
        <p:spPr>
          <a:xfrm flipH="false" flipV="false" rot="0">
            <a:off x="2352638" y="3491098"/>
            <a:ext cx="4347520" cy="6365270"/>
          </a:xfrm>
          <a:prstGeom prst="rect">
            <a:avLst/>
          </a:prstGeom>
        </p:spPr>
      </p:pic>
      <p:pic>
        <p:nvPicPr>
          <p:cNvPr name="Picture 27" id="27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7604" r="0" b="25075"/>
          <a:stretch>
            <a:fillRect/>
          </a:stretch>
        </p:blipFill>
        <p:spPr>
          <a:xfrm flipH="false" flipV="false" rot="0">
            <a:off x="6823983" y="3487185"/>
            <a:ext cx="5321853" cy="6369183"/>
          </a:xfrm>
          <a:prstGeom prst="rect">
            <a:avLst/>
          </a:prstGeom>
        </p:spPr>
      </p:pic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12503703" y="5009073"/>
            <a:ext cx="4516075" cy="5246370"/>
            <a:chOff x="0" y="0"/>
            <a:chExt cx="5466080" cy="6350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-16909" t="-83028" r="-27653" b="-151608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12273743" y="2220914"/>
            <a:ext cx="5750965" cy="2983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b="true">
                <a:solidFill>
                  <a:srgbClr val="191919"/>
                </a:solidFill>
                <a:latin typeface="Gotham Bold"/>
                <a:ea typeface="Gotham Bold"/>
                <a:cs typeface="Gotham Bold"/>
                <a:sym typeface="Gotham Bold"/>
              </a:rPr>
              <a:t>What you’ll learn in the workshop: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1. </a:t>
            </a:r>
            <a:r>
              <a:rPr lang="en-US" b="true" sz="1700" i="true">
                <a:solidFill>
                  <a:srgbClr val="191919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Centering</a:t>
            </a:r>
            <a:r>
              <a:rPr lang="en-US" sz="1700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: Brief understanding of doodle art and zen art to start the session.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2. </a:t>
            </a:r>
            <a:r>
              <a:rPr lang="en-US" b="true" sz="1700" i="true">
                <a:solidFill>
                  <a:srgbClr val="191919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Structuring</a:t>
            </a:r>
            <a:r>
              <a:rPr lang="en-US" sz="1700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: Creating the "skeleton" of the piece.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3. </a:t>
            </a:r>
            <a:r>
              <a:rPr lang="en-US" b="true" sz="1700" i="true">
                <a:solidFill>
                  <a:srgbClr val="191919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Flowing</a:t>
            </a:r>
            <a:r>
              <a:rPr lang="en-US" sz="1700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: Filling in the  patterns, inspired by basic lines.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4. </a:t>
            </a:r>
            <a:r>
              <a:rPr lang="en-US" b="true" sz="1700" i="true">
                <a:solidFill>
                  <a:srgbClr val="191919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Reflecting</a:t>
            </a:r>
            <a:r>
              <a:rPr lang="en-US" sz="1700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: The gratitude of completing a piece.</a:t>
            </a:r>
          </a:p>
          <a:p>
            <a:pPr algn="just">
              <a:lnSpc>
                <a:spcPts val="2380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2298040" y="363206"/>
            <a:ext cx="9406856" cy="1882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19"/>
              </a:lnSpc>
            </a:pPr>
            <a:r>
              <a:rPr lang="en-US" sz="5371" b="true">
                <a:solidFill>
                  <a:srgbClr val="EBAE11"/>
                </a:solidFill>
                <a:latin typeface="Gotham Bold"/>
                <a:ea typeface="Gotham Bold"/>
                <a:cs typeface="Gotham Bold"/>
                <a:sym typeface="Gotham Bold"/>
              </a:rPr>
              <a:t>The Process </a:t>
            </a:r>
          </a:p>
          <a:p>
            <a:pPr algn="l">
              <a:lnSpc>
                <a:spcPts val="7519"/>
              </a:lnSpc>
            </a:pPr>
            <a:r>
              <a:rPr lang="en-US" sz="5371" b="true">
                <a:solidFill>
                  <a:srgbClr val="EBAE11"/>
                </a:solidFill>
                <a:latin typeface="Gotham Bold"/>
                <a:ea typeface="Gotham Bold"/>
                <a:cs typeface="Gotham Bold"/>
                <a:sym typeface="Gotham Bold"/>
              </a:rPr>
              <a:t>Step-by-Step Zen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741870" y="9153525"/>
            <a:ext cx="7493335" cy="999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5A70AF"/>
                </a:solidFill>
                <a:latin typeface="Sigher"/>
                <a:ea typeface="Sigher"/>
                <a:cs typeface="Sigher"/>
                <a:sym typeface="Sigher"/>
              </a:rPr>
              <a:t>"Translating complexity into simplicity 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5A70AF"/>
                </a:solidFill>
                <a:latin typeface="Sigher"/>
                <a:ea typeface="Sigher"/>
                <a:cs typeface="Sigher"/>
                <a:sym typeface="Sigher"/>
              </a:rPr>
              <a:t>through the vibrant lens of </a:t>
            </a: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5A70AF"/>
                </a:solidFill>
                <a:latin typeface="Sigher"/>
                <a:ea typeface="Sigher"/>
                <a:cs typeface="Sigher"/>
                <a:sym typeface="Sigher"/>
              </a:rPr>
              <a:t>Understanding patterns." -FusionMandala</a:t>
            </a:r>
          </a:p>
        </p:txBody>
      </p:sp>
    </p:spTree>
  </p:cSld>
  <p:clrMapOvr>
    <a:masterClrMapping/>
  </p:clrMapOvr>
  <p:transition spd="slow">
    <p:push dir="l"/>
  </p:transition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373119" y="-1315898"/>
            <a:ext cx="3499668" cy="13405540"/>
            <a:chOff x="0" y="0"/>
            <a:chExt cx="212191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91" cy="812800"/>
            </a:xfrm>
            <a:custGeom>
              <a:avLst/>
              <a:gdLst/>
              <a:ahLst/>
              <a:cxnLst/>
              <a:rect r="r" b="b" t="t" l="l"/>
              <a:pathLst>
                <a:path h="812800" w="212191">
                  <a:moveTo>
                    <a:pt x="106095" y="0"/>
                  </a:moveTo>
                  <a:cubicBezTo>
                    <a:pt x="47500" y="0"/>
                    <a:pt x="0" y="181951"/>
                    <a:pt x="0" y="406400"/>
                  </a:cubicBezTo>
                  <a:cubicBezTo>
                    <a:pt x="0" y="630849"/>
                    <a:pt x="47500" y="812800"/>
                    <a:pt x="106095" y="812800"/>
                  </a:cubicBezTo>
                  <a:cubicBezTo>
                    <a:pt x="164690" y="812800"/>
                    <a:pt x="212191" y="630849"/>
                    <a:pt x="212191" y="406400"/>
                  </a:cubicBezTo>
                  <a:cubicBezTo>
                    <a:pt x="212191" y="181951"/>
                    <a:pt x="164690" y="0"/>
                    <a:pt x="106095" y="0"/>
                  </a:cubicBezTo>
                  <a:close/>
                </a:path>
              </a:pathLst>
            </a:custGeom>
            <a:ln w="19050" cap="sq">
              <a:solidFill>
                <a:srgbClr val="EBAE11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19893" y="47625"/>
              <a:ext cx="172405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35588" y="5318634"/>
            <a:ext cx="992463" cy="99246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70A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79"/>
                </a:lnSpc>
                <a:spcBef>
                  <a:spcPct val="0"/>
                </a:spcBef>
              </a:pPr>
              <a:r>
                <a:rPr lang="en-US" sz="2699">
                  <a:solidFill>
                    <a:srgbClr val="FFFEFE"/>
                  </a:solidFill>
                  <a:latin typeface="Gotham"/>
                  <a:ea typeface="Gotham"/>
                  <a:cs typeface="Gotham"/>
                  <a:sym typeface="Gotham"/>
                </a:rPr>
                <a:t>6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77741" y="3315742"/>
            <a:ext cx="508158" cy="543805"/>
            <a:chOff x="0" y="0"/>
            <a:chExt cx="812800" cy="8698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3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77741" y="1982349"/>
            <a:ext cx="508158" cy="543805"/>
            <a:chOff x="0" y="0"/>
            <a:chExt cx="812800" cy="8698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1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77741" y="3983373"/>
            <a:ext cx="508158" cy="543805"/>
            <a:chOff x="0" y="0"/>
            <a:chExt cx="812800" cy="86981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4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77741" y="2648112"/>
            <a:ext cx="508158" cy="543805"/>
            <a:chOff x="0" y="0"/>
            <a:chExt cx="812800" cy="86981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2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77741" y="4651003"/>
            <a:ext cx="508158" cy="543805"/>
            <a:chOff x="0" y="0"/>
            <a:chExt cx="812800" cy="86981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69819"/>
            </a:xfrm>
            <a:custGeom>
              <a:avLst/>
              <a:gdLst/>
              <a:ahLst/>
              <a:cxnLst/>
              <a:rect r="r" b="b" t="t" l="l"/>
              <a:pathLst>
                <a:path h="869819" w="812800">
                  <a:moveTo>
                    <a:pt x="406400" y="0"/>
                  </a:moveTo>
                  <a:cubicBezTo>
                    <a:pt x="181951" y="0"/>
                    <a:pt x="0" y="194716"/>
                    <a:pt x="0" y="434909"/>
                  </a:cubicBezTo>
                  <a:cubicBezTo>
                    <a:pt x="0" y="675103"/>
                    <a:pt x="181951" y="869819"/>
                    <a:pt x="406400" y="869819"/>
                  </a:cubicBezTo>
                  <a:cubicBezTo>
                    <a:pt x="630849" y="869819"/>
                    <a:pt x="812800" y="675103"/>
                    <a:pt x="812800" y="434909"/>
                  </a:cubicBezTo>
                  <a:cubicBezTo>
                    <a:pt x="812800" y="19471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EFE"/>
            </a:solidFill>
            <a:ln w="9525" cap="sq">
              <a:solidFill>
                <a:srgbClr val="5A70AF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52970"/>
              <a:ext cx="660400" cy="7353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80"/>
                </a:lnSpc>
                <a:spcBef>
                  <a:spcPct val="0"/>
                </a:spcBef>
              </a:pPr>
              <a:r>
                <a:rPr lang="en-US" sz="1700">
                  <a:solidFill>
                    <a:srgbClr val="191919"/>
                  </a:solidFill>
                  <a:latin typeface="Gotham"/>
                  <a:ea typeface="Gotham"/>
                  <a:cs typeface="Gotham"/>
                  <a:sym typeface="Gotham"/>
                </a:rPr>
                <a:t>5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762088" y="-9632634"/>
            <a:ext cx="10994424" cy="1099442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514350" cap="sq">
              <a:solidFill>
                <a:srgbClr val="D5B66B">
                  <a:alpha val="11765"/>
                </a:srgbClr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2887797" y="818642"/>
            <a:ext cx="5494955" cy="8208527"/>
            <a:chOff x="0" y="0"/>
            <a:chExt cx="5969000" cy="891667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6671" y="6350"/>
              <a:ext cx="5955577" cy="8903970"/>
            </a:xfrm>
            <a:custGeom>
              <a:avLst/>
              <a:gdLst/>
              <a:ahLst/>
              <a:cxnLst/>
              <a:rect r="r" b="b" t="t" l="l"/>
              <a:pathLst>
                <a:path h="8903970" w="5955577">
                  <a:moveTo>
                    <a:pt x="2981766" y="8903970"/>
                  </a:moveTo>
                  <a:lnTo>
                    <a:pt x="2974019" y="8903970"/>
                  </a:lnTo>
                  <a:cubicBezTo>
                    <a:pt x="2239832" y="8903970"/>
                    <a:pt x="1531680" y="8630412"/>
                    <a:pt x="980246" y="8133714"/>
                  </a:cubicBezTo>
                  <a:cubicBezTo>
                    <a:pt x="413699" y="7623429"/>
                    <a:pt x="70037" y="6921881"/>
                    <a:pt x="12633" y="6158230"/>
                  </a:cubicBezTo>
                  <a:lnTo>
                    <a:pt x="9966" y="6121781"/>
                  </a:lnTo>
                  <a:cubicBezTo>
                    <a:pt x="-2480" y="5781802"/>
                    <a:pt x="-6544" y="2921762"/>
                    <a:pt x="17332" y="2678811"/>
                  </a:cubicBezTo>
                  <a:cubicBezTo>
                    <a:pt x="90103" y="1941195"/>
                    <a:pt x="433257" y="1261618"/>
                    <a:pt x="983548" y="765302"/>
                  </a:cubicBezTo>
                  <a:cubicBezTo>
                    <a:pt x="1530664" y="271780"/>
                    <a:pt x="2235895" y="0"/>
                    <a:pt x="2969193" y="0"/>
                  </a:cubicBezTo>
                  <a:lnTo>
                    <a:pt x="2986338" y="0"/>
                  </a:lnTo>
                  <a:cubicBezTo>
                    <a:pt x="3719636" y="0"/>
                    <a:pt x="4424867" y="271780"/>
                    <a:pt x="4971983" y="765302"/>
                  </a:cubicBezTo>
                  <a:cubicBezTo>
                    <a:pt x="5522401" y="1261745"/>
                    <a:pt x="5865428" y="1941195"/>
                    <a:pt x="5938199" y="2678684"/>
                  </a:cubicBezTo>
                  <a:cubicBezTo>
                    <a:pt x="5962203" y="2921762"/>
                    <a:pt x="5958011" y="5782310"/>
                    <a:pt x="5945565" y="6122289"/>
                  </a:cubicBezTo>
                  <a:lnTo>
                    <a:pt x="5945438" y="6125083"/>
                  </a:lnTo>
                  <a:lnTo>
                    <a:pt x="5942898" y="6158230"/>
                  </a:lnTo>
                  <a:cubicBezTo>
                    <a:pt x="5885494" y="6921881"/>
                    <a:pt x="5541832" y="7623429"/>
                    <a:pt x="4975285" y="8133715"/>
                  </a:cubicBezTo>
                  <a:cubicBezTo>
                    <a:pt x="4423978" y="8630412"/>
                    <a:pt x="3715953" y="8903970"/>
                    <a:pt x="2981766" y="8903970"/>
                  </a:cubicBezTo>
                  <a:close/>
                  <a:moveTo>
                    <a:pt x="2969193" y="19050"/>
                  </a:moveTo>
                  <a:cubicBezTo>
                    <a:pt x="2240594" y="19050"/>
                    <a:pt x="1539935" y="289052"/>
                    <a:pt x="996248" y="779399"/>
                  </a:cubicBezTo>
                  <a:cubicBezTo>
                    <a:pt x="449386" y="1272540"/>
                    <a:pt x="108518" y="1947799"/>
                    <a:pt x="36382" y="2680589"/>
                  </a:cubicBezTo>
                  <a:cubicBezTo>
                    <a:pt x="12506" y="2923286"/>
                    <a:pt x="16697" y="5781167"/>
                    <a:pt x="29016" y="6121019"/>
                  </a:cubicBezTo>
                  <a:lnTo>
                    <a:pt x="29143" y="6123686"/>
                  </a:lnTo>
                  <a:lnTo>
                    <a:pt x="31683" y="6156706"/>
                  </a:lnTo>
                  <a:cubicBezTo>
                    <a:pt x="88706" y="6915403"/>
                    <a:pt x="430082" y="7612507"/>
                    <a:pt x="993073" y="8119490"/>
                  </a:cubicBezTo>
                  <a:cubicBezTo>
                    <a:pt x="1541078" y="8613012"/>
                    <a:pt x="2244658" y="8884793"/>
                    <a:pt x="2974146" y="8884793"/>
                  </a:cubicBezTo>
                  <a:lnTo>
                    <a:pt x="2981893" y="8884793"/>
                  </a:lnTo>
                  <a:cubicBezTo>
                    <a:pt x="3711381" y="8884793"/>
                    <a:pt x="4414834" y="8613012"/>
                    <a:pt x="4962839" y="8119490"/>
                  </a:cubicBezTo>
                  <a:cubicBezTo>
                    <a:pt x="5525830" y="7612507"/>
                    <a:pt x="5867206" y="6915403"/>
                    <a:pt x="5924229" y="6156706"/>
                  </a:cubicBezTo>
                  <a:lnTo>
                    <a:pt x="5926769" y="6121527"/>
                  </a:lnTo>
                  <a:cubicBezTo>
                    <a:pt x="5939088" y="5781675"/>
                    <a:pt x="5943406" y="2923159"/>
                    <a:pt x="5919403" y="2680462"/>
                  </a:cubicBezTo>
                  <a:cubicBezTo>
                    <a:pt x="5847140" y="1947672"/>
                    <a:pt x="5506272" y="1272540"/>
                    <a:pt x="4959410" y="779272"/>
                  </a:cubicBezTo>
                  <a:cubicBezTo>
                    <a:pt x="4415596" y="289052"/>
                    <a:pt x="3714937" y="19050"/>
                    <a:pt x="2986338" y="19050"/>
                  </a:cubicBezTo>
                  <a:lnTo>
                    <a:pt x="2969193" y="19050"/>
                  </a:lnTo>
                  <a:close/>
                </a:path>
              </a:pathLst>
            </a:custGeom>
            <a:solidFill>
              <a:srgbClr val="FD6220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55625" y="155701"/>
              <a:ext cx="5657606" cy="8605520"/>
            </a:xfrm>
            <a:custGeom>
              <a:avLst/>
              <a:gdLst/>
              <a:ahLst/>
              <a:cxnLst/>
              <a:rect r="r" b="b" t="t" l="l"/>
              <a:pathLst>
                <a:path h="8605520" w="5657606">
                  <a:moveTo>
                    <a:pt x="2825065" y="8605394"/>
                  </a:moveTo>
                  <a:cubicBezTo>
                    <a:pt x="2127835" y="8605394"/>
                    <a:pt x="1455243" y="8345425"/>
                    <a:pt x="931114" y="7873493"/>
                  </a:cubicBezTo>
                  <a:cubicBezTo>
                    <a:pt x="393142" y="7388987"/>
                    <a:pt x="66879" y="6722873"/>
                    <a:pt x="12396" y="5997702"/>
                  </a:cubicBezTo>
                  <a:lnTo>
                    <a:pt x="10110" y="5966968"/>
                  </a:lnTo>
                  <a:cubicBezTo>
                    <a:pt x="-2209" y="5629021"/>
                    <a:pt x="-6781" y="2784729"/>
                    <a:pt x="16968" y="2544064"/>
                  </a:cubicBezTo>
                  <a:cubicBezTo>
                    <a:pt x="85929" y="1843532"/>
                    <a:pt x="411811" y="1198245"/>
                    <a:pt x="934543" y="726821"/>
                  </a:cubicBezTo>
                  <a:cubicBezTo>
                    <a:pt x="1454227" y="258064"/>
                    <a:pt x="2123898" y="0"/>
                    <a:pt x="2820239" y="0"/>
                  </a:cubicBezTo>
                  <a:lnTo>
                    <a:pt x="2837384" y="0"/>
                  </a:lnTo>
                  <a:cubicBezTo>
                    <a:pt x="3533725" y="0"/>
                    <a:pt x="4203396" y="258191"/>
                    <a:pt x="4723080" y="726949"/>
                  </a:cubicBezTo>
                  <a:cubicBezTo>
                    <a:pt x="5245812" y="1198373"/>
                    <a:pt x="5571694" y="1843787"/>
                    <a:pt x="5640655" y="2544192"/>
                  </a:cubicBezTo>
                  <a:cubicBezTo>
                    <a:pt x="5664404" y="2784857"/>
                    <a:pt x="5659832" y="5629149"/>
                    <a:pt x="5647386" y="5967731"/>
                  </a:cubicBezTo>
                  <a:lnTo>
                    <a:pt x="5645100" y="5997830"/>
                  </a:lnTo>
                  <a:cubicBezTo>
                    <a:pt x="5590617" y="6722999"/>
                    <a:pt x="5264354" y="7389242"/>
                    <a:pt x="4726382" y="7873747"/>
                  </a:cubicBezTo>
                  <a:cubicBezTo>
                    <a:pt x="4202380" y="8345679"/>
                    <a:pt x="3529788" y="8605521"/>
                    <a:pt x="2832558" y="8605521"/>
                  </a:cubicBezTo>
                  <a:lnTo>
                    <a:pt x="2825065" y="8605521"/>
                  </a:lnTo>
                  <a:close/>
                </a:path>
              </a:pathLst>
            </a:custGeom>
            <a:blipFill>
              <a:blip r:embed="rId2"/>
              <a:stretch>
                <a:fillRect l="0" t="-8439" r="0" b="-8439"/>
              </a:stretch>
            </a:blip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15161426" y="7371068"/>
            <a:ext cx="2875304" cy="2875304"/>
          </a:xfrm>
          <a:custGeom>
            <a:avLst/>
            <a:gdLst/>
            <a:ahLst/>
            <a:cxnLst/>
            <a:rect r="r" b="b" t="t" l="l"/>
            <a:pathLst>
              <a:path h="2875304" w="2875304">
                <a:moveTo>
                  <a:pt x="0" y="0"/>
                </a:moveTo>
                <a:lnTo>
                  <a:pt x="2875304" y="0"/>
                </a:lnTo>
                <a:lnTo>
                  <a:pt x="2875304" y="2875304"/>
                </a:lnTo>
                <a:lnTo>
                  <a:pt x="0" y="2875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4119124" y="6785376"/>
            <a:ext cx="5249872" cy="3501624"/>
          </a:xfrm>
          <a:custGeom>
            <a:avLst/>
            <a:gdLst/>
            <a:ahLst/>
            <a:cxnLst/>
            <a:rect r="r" b="b" t="t" l="l"/>
            <a:pathLst>
              <a:path h="3501624" w="5249872">
                <a:moveTo>
                  <a:pt x="0" y="0"/>
                </a:moveTo>
                <a:lnTo>
                  <a:pt x="5249872" y="0"/>
                </a:lnTo>
                <a:lnTo>
                  <a:pt x="5249872" y="3501624"/>
                </a:lnTo>
                <a:lnTo>
                  <a:pt x="0" y="3501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9144000" y="4834149"/>
            <a:ext cx="6434800" cy="647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13"/>
              </a:lnSpc>
            </a:pPr>
            <a:r>
              <a:rPr lang="en-US" b="true" sz="4466">
                <a:solidFill>
                  <a:srgbClr val="EDAE0B"/>
                </a:solidFill>
                <a:latin typeface="Gotham Bold"/>
                <a:ea typeface="Gotham Bold"/>
                <a:cs typeface="Gotham Bold"/>
                <a:sym typeface="Gotham Bold"/>
              </a:rPr>
              <a:t>Contact for bookings: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144000" y="6419540"/>
            <a:ext cx="1870068" cy="346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6"/>
              </a:lnSpc>
            </a:pPr>
            <a:r>
              <a:rPr lang="en-US" sz="2514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WhatsApp: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014068" y="8004002"/>
            <a:ext cx="4849819" cy="346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6"/>
              </a:lnSpc>
            </a:pPr>
            <a:r>
              <a:rPr lang="en-US" sz="2514" i="true" u="sng">
                <a:solidFill>
                  <a:srgbClr val="191919"/>
                </a:solidFill>
                <a:latin typeface="Gotham Italics"/>
                <a:ea typeface="Gotham Italics"/>
                <a:cs typeface="Gotham Italics"/>
                <a:sym typeface="Gotham Italics"/>
                <a:hlinkClick r:id="rId5" tooltip="http://flowstatestudio.in/#about"/>
              </a:rPr>
              <a:t>www.flowstatestudio.in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014068" y="6419540"/>
            <a:ext cx="3024076" cy="347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6"/>
              </a:lnSpc>
            </a:pPr>
            <a:r>
              <a:rPr lang="en-US" sz="2514" i="true">
                <a:solidFill>
                  <a:srgbClr val="191919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+91 98 217 803 77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1014068" y="7211843"/>
            <a:ext cx="5996238" cy="347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6"/>
              </a:lnSpc>
            </a:pPr>
            <a:r>
              <a:rPr lang="en-US" sz="2514" i="true">
                <a:solidFill>
                  <a:srgbClr val="191919"/>
                </a:solidFill>
                <a:latin typeface="Gotham Italics"/>
                <a:ea typeface="Gotham Italics"/>
                <a:cs typeface="Gotham Italics"/>
                <a:sym typeface="Gotham Italics"/>
              </a:rPr>
              <a:t>Flowstatestudio37@gmail.com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144000" y="7211843"/>
            <a:ext cx="1870068" cy="346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6"/>
              </a:lnSpc>
            </a:pPr>
            <a:r>
              <a:rPr lang="en-US" sz="2514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Email :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144000" y="8004002"/>
            <a:ext cx="1870068" cy="346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6"/>
              </a:lnSpc>
            </a:pPr>
            <a:r>
              <a:rPr lang="en-US" sz="2514">
                <a:solidFill>
                  <a:srgbClr val="191919"/>
                </a:solidFill>
                <a:latin typeface="Gotham"/>
                <a:ea typeface="Gotham"/>
                <a:cs typeface="Gotham"/>
                <a:sym typeface="Gotham"/>
              </a:rPr>
              <a:t>Website: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869205" y="756041"/>
            <a:ext cx="7969749" cy="460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6"/>
              </a:lnSpc>
            </a:pPr>
            <a:r>
              <a:rPr lang="en-US" b="true" sz="3699" i="true">
                <a:solidFill>
                  <a:srgbClr val="EBAE11"/>
                </a:solidFill>
                <a:latin typeface="Gotham Bold Italics"/>
                <a:ea typeface="Gotham Bold Italics"/>
                <a:cs typeface="Gotham Bold Italics"/>
                <a:sym typeface="Gotham Bold Italics"/>
              </a:rPr>
              <a:t>Join the Flow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869205" y="1946804"/>
            <a:ext cx="7493335" cy="1953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5A70AF"/>
                </a:solidFill>
                <a:latin typeface="Sigher"/>
                <a:ea typeface="Sigher"/>
                <a:cs typeface="Sigher"/>
                <a:sym typeface="Sigher"/>
              </a:rPr>
              <a:t>Transform Stress into Art.</a:t>
            </a:r>
          </a:p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5A70AF"/>
                </a:solidFill>
                <a:latin typeface="Sigher"/>
                <a:ea typeface="Sigher"/>
                <a:cs typeface="Sigher"/>
                <a:sym typeface="Sigher"/>
              </a:rPr>
              <a:t>“Art is the soul's way of speaking when words are not enough."</a:t>
            </a:r>
          </a:p>
        </p:txBody>
      </p:sp>
    </p:spTree>
  </p:cSld>
  <p:clrMapOvr>
    <a:masterClrMapping/>
  </p:clrMapOvr>
  <p:transition spd="slow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DAHAbfGCaYQ</dc:identifier>
  <dcterms:modified xsi:type="dcterms:W3CDTF">2011-08-01T06:04:30Z</dcterms:modified>
  <cp:revision>1</cp:revision>
  <dc:title>FlowstateStudio37_Workshop Presentation</dc:title>
</cp:coreProperties>
</file>